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notesMasterIdLst>
    <p:notesMasterId r:id="rId10"/>
  </p:notesMasterIdLst>
  <p:sldIdLst>
    <p:sldId id="267" r:id="rId3"/>
    <p:sldId id="264" r:id="rId4"/>
    <p:sldId id="263" r:id="rId5"/>
    <p:sldId id="271" r:id="rId6"/>
    <p:sldId id="275" r:id="rId7"/>
    <p:sldId id="256" r:id="rId8"/>
    <p:sldId id="269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087"/>
    <p:restoredTop sz="90000"/>
  </p:normalViewPr>
  <p:slideViewPr>
    <p:cSldViewPr snapToGrid="0" snapToObjects="1">
      <p:cViewPr varScale="1">
        <p:scale>
          <a:sx n="115" d="100"/>
          <a:sy n="115" d="100"/>
        </p:scale>
        <p:origin x="536" y="1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presProps" Target="presProps.xml"/><Relationship Id="rId5" Type="http://schemas.openxmlformats.org/officeDocument/2006/relationships/slide" Target="slides/slide3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0D99EB-916F-CC4E-B11B-B666F8EDD2C2}" type="datetimeFigureOut">
              <a:rPr lang="en-US" smtClean="0"/>
              <a:t>10/24/22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CE326D-AC9E-2B42-BA34-DCE008CC1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4207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sz="1200" dirty="0"/>
              <a:t>What is your dream job?</a:t>
            </a:r>
            <a:br>
              <a:rPr lang="en-US" sz="1200" dirty="0"/>
            </a:br>
            <a:br>
              <a:rPr lang="en-US" sz="1200" dirty="0"/>
            </a:br>
            <a:r>
              <a:rPr lang="en-US" sz="1200" dirty="0"/>
              <a:t>Where do you want to work?</a:t>
            </a:r>
          </a:p>
          <a:p>
            <a:endParaRPr lang="en-US" sz="1200" dirty="0"/>
          </a:p>
          <a:p>
            <a:r>
              <a:rPr lang="en-US" dirty="0"/>
              <a:t>How many of you know what kind of job you want when you graduate?</a:t>
            </a:r>
          </a:p>
          <a:p>
            <a:r>
              <a:rPr lang="en-US" dirty="0"/>
              <a:t>How many of you know you want to work outside of Wisconsin?</a:t>
            </a:r>
          </a:p>
          <a:p>
            <a:r>
              <a:rPr lang="en-US" dirty="0"/>
              <a:t>How many of you have friends and family here and absolutely want to stay in Wisconsin?</a:t>
            </a:r>
          </a:p>
          <a:p>
            <a:endParaRPr lang="en-US" dirty="0"/>
          </a:p>
          <a:p>
            <a:r>
              <a:rPr lang="en-US" dirty="0"/>
              <a:t>How are you going to make yourself stand out in the crowd of new engineers?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In 2015 there were </a:t>
            </a:r>
            <a:r>
              <a:rPr lang="en-US" b="1" dirty="0"/>
              <a:t>106,658</a:t>
            </a:r>
            <a:r>
              <a:rPr lang="en-US" dirty="0"/>
              <a:t> new bachelors degrees in engineering. About a quarter of those were mechanical engineers</a:t>
            </a:r>
          </a:p>
          <a:p>
            <a:pPr marL="0" indent="0">
              <a:buFont typeface="Arial"/>
              <a:buNone/>
            </a:pPr>
            <a:r>
              <a:rPr lang="en-US" dirty="0"/>
              <a:t>.  How are you going to stand out in a crowd?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CE326D-AC9E-2B42-BA34-DCE008CC163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3625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sample of job titles from a 2015 survey of undergraduate physics majors after graduation</a:t>
            </a:r>
          </a:p>
          <a:p>
            <a:pPr marL="0" indent="0">
              <a:buNone/>
            </a:pPr>
            <a:r>
              <a:rPr lang="en-US" sz="1200" dirty="0"/>
              <a:t>A physicist is someone who can use quantitative reasoning and create models to solve a variety of problems.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dirty="0">
                <a:latin typeface="+mn-lt"/>
              </a:rPr>
              <a:t>(without an engineering degree.  Think what you could do with a physics degree AND an engineering degree!)</a:t>
            </a:r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There are almost no jobs with the title “Physicist”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Physicists are generalists while engineers are specialists.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Related but different skill-set.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CE326D-AC9E-2B42-BA34-DCE008CC163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1693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CEE-355 also counts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CE326D-AC9E-2B42-BA34-DCE008CC163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2671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62200" y="549275"/>
            <a:ext cx="4876800" cy="27432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83EC84F-9FEB-44A7-AE8F-275984A6F9F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BCCAE-6FBF-3E41-BA51-419B2EC9975B}" type="datetimeFigureOut">
              <a:rPr lang="en-US" smtClean="0"/>
              <a:t>10/24/22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75800-2E88-CD4A-A05D-179F7A5A9F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2289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BCCAE-6FBF-3E41-BA51-419B2EC9975B}" type="datetimeFigureOut">
              <a:rPr lang="en-US" smtClean="0"/>
              <a:t>10/24/22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75800-2E88-CD4A-A05D-179F7A5A9F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47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BCCAE-6FBF-3E41-BA51-419B2EC9975B}" type="datetimeFigureOut">
              <a:rPr lang="en-US" smtClean="0"/>
              <a:t>10/24/22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75800-2E88-CD4A-A05D-179F7A5A9F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4088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562707" y="1371600"/>
            <a:ext cx="10972800" cy="1828800"/>
          </a:xfrm>
        </p:spPr>
        <p:txBody>
          <a:bodyPr lIns="45712" tIns="0" rIns="45712" bIns="0" anchor="b">
            <a:scene3d>
              <a:camera prst="orthographicFront"/>
              <a:lightRig rig="soft" dir="t">
                <a:rot lat="0" lon="0" rev="17220000"/>
              </a:lightRig>
            </a:scene3d>
          </a:bodyPr>
          <a:lstStyle>
            <a:lvl1pPr>
              <a:defRPr sz="4800" b="1" cap="all" baseline="0">
                <a:ln w="6350">
                  <a:noFill/>
                </a:ln>
                <a:gradFill>
                  <a:gsLst>
                    <a:gs pos="0">
                      <a:schemeClr val="accent1">
                        <a:tint val="73000"/>
                        <a:satMod val="145000"/>
                      </a:schemeClr>
                    </a:gs>
                    <a:gs pos="73000">
                      <a:schemeClr val="accent1">
                        <a:tint val="73000"/>
                        <a:satMod val="145000"/>
                      </a:schemeClr>
                    </a:gs>
                    <a:gs pos="100000">
                      <a:schemeClr val="accent1">
                        <a:tint val="83000"/>
                        <a:satMod val="143000"/>
                      </a:schemeClr>
                    </a:gs>
                  </a:gsLst>
                  <a:lin ang="4800000" scaled="1"/>
                </a:gradFill>
                <a:effectLst>
                  <a:outerShdw blurRad="127000" dist="200000" dir="2700000" algn="tl" rotWithShape="0">
                    <a:srgbClr val="000000">
                      <a:alpha val="30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828800" y="3331698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123" indent="0" algn="ctr">
              <a:buNone/>
            </a:lvl2pPr>
            <a:lvl3pPr marL="914246" indent="0" algn="ctr">
              <a:buNone/>
            </a:lvl3pPr>
            <a:lvl4pPr marL="1371369" indent="0" algn="ctr">
              <a:buNone/>
            </a:lvl4pPr>
            <a:lvl5pPr marL="1828492" indent="0" algn="ctr">
              <a:buNone/>
            </a:lvl5pPr>
            <a:lvl6pPr marL="2285615" indent="0" algn="ctr">
              <a:buNone/>
            </a:lvl6pPr>
            <a:lvl7pPr marL="2742738" indent="0" algn="ctr">
              <a:buNone/>
            </a:lvl7pPr>
            <a:lvl8pPr marL="3199861" indent="0" algn="ctr">
              <a:buNone/>
            </a:lvl8pPr>
            <a:lvl9pPr marL="3656984" indent="0" algn="ctr">
              <a:buNone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2ACE97C-BFE7-4AB0-9001-1CC8F2F6D1D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2782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D21F606-458E-4B3E-8AFB-3C22A91F18D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03096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3600" y="609600"/>
            <a:ext cx="9448800" cy="1828800"/>
          </a:xfrm>
        </p:spPr>
        <p:txBody>
          <a:bodyPr bIns="0" anchor="b">
            <a:noAutofit/>
            <a:scene3d>
              <a:camera prst="orthographicFront"/>
              <a:lightRig rig="soft" dir="t">
                <a:rot lat="0" lon="0" rev="17220000"/>
              </a:lightRig>
            </a:scene3d>
            <a:sp3d prstMaterial="softEdge">
              <a:bevelT w="38100" h="38100"/>
              <a:contourClr>
                <a:schemeClr val="tx2">
                  <a:shade val="50000"/>
                </a:schemeClr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4800" b="1" cap="none" baseline="0">
                <a:ln w="6350">
                  <a:noFill/>
                </a:ln>
                <a:solidFill>
                  <a:schemeClr val="accent1">
                    <a:tint val="90000"/>
                    <a:satMod val="120000"/>
                  </a:schemeClr>
                </a:solidFill>
                <a:effectLst>
                  <a:outerShdw blurRad="114300" dist="101600" dir="2700000" algn="tl" rotWithShape="0">
                    <a:srgbClr val="000000">
                      <a:alpha val="4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33600" y="2507786"/>
            <a:ext cx="9448800" cy="1509712"/>
          </a:xfrm>
        </p:spPr>
        <p:txBody>
          <a:bodyPr/>
          <a:lstStyle>
            <a:lvl1pPr marL="73140" indent="0" algn="l">
              <a:buNone/>
              <a:defRPr sz="20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D9E3DEC-E14D-4150-8188-62C0EF493D7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9890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2"/>
            <a:ext cx="53848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2"/>
            <a:ext cx="53848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53199B6-63BD-47B9-84FB-483F4B75901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8571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750887"/>
          </a:xfrm>
        </p:spPr>
        <p:txBody>
          <a:bodyPr anchor="ctr"/>
          <a:lstStyle>
            <a:lvl1pPr marL="0" indent="0">
              <a:buNone/>
              <a:defRPr sz="2400" b="0" cap="all" baseline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6193369" y="1535113"/>
            <a:ext cx="5389033" cy="750887"/>
          </a:xfrm>
        </p:spPr>
        <p:txBody>
          <a:bodyPr anchor="ctr"/>
          <a:lstStyle>
            <a:lvl1pPr marL="0" indent="0">
              <a:buNone/>
              <a:defRPr sz="2400" b="0" cap="all" baseline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609600" y="2362202"/>
            <a:ext cx="5386917" cy="3763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2362202"/>
            <a:ext cx="5389033" cy="3763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05C76C9-D650-4CAE-BC0F-371D371205C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06688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329643-4086-482B-9400-53CCE26D3FB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039521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F4A7B1-C9A9-4388-90DC-66BC8354022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67047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3050"/>
            <a:ext cx="4011084" cy="1162050"/>
          </a:xfrm>
        </p:spPr>
        <p:txBody>
          <a:bodyPr anchor="b">
            <a:sp3d prstMaterial="softEdge"/>
          </a:bodyPr>
          <a:lstStyle>
            <a:lvl1pPr algn="l">
              <a:buNone/>
              <a:defRPr sz="2200" b="0">
                <a:ln w="6350">
                  <a:noFill/>
                </a:ln>
                <a:solidFill>
                  <a:schemeClr val="accent1">
                    <a:tint val="73000"/>
                    <a:satMod val="18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09602" y="1524002"/>
            <a:ext cx="4011084" cy="4602163"/>
          </a:xfrm>
        </p:spPr>
        <p:txBody>
          <a:bodyPr/>
          <a:lstStyle>
            <a:lvl1pPr marL="0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766733" y="273052"/>
            <a:ext cx="6815667" cy="585311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200"/>
            </a:lvl3pPr>
            <a:lvl4pPr>
              <a:defRPr sz="20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45A8AB2-D54B-4853-A5CC-092F907B913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4889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BCCAE-6FBF-3E41-BA51-419B2EC9975B}" type="datetimeFigureOut">
              <a:rPr lang="en-US" smtClean="0"/>
              <a:t>10/24/22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75800-2E88-CD4A-A05D-179F7A5A9F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38361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8400" y="609600"/>
            <a:ext cx="7315200" cy="522288"/>
          </a:xfrm>
        </p:spPr>
        <p:txBody>
          <a:bodyPr lIns="45712" rIns="45712" bIns="0" anchor="b">
            <a:sp3d prstMaterial="softEdge"/>
          </a:bodyPr>
          <a:lstStyle>
            <a:lvl1pPr algn="ctr">
              <a:buNone/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438400" y="1831975"/>
            <a:ext cx="7315200" cy="3962400"/>
          </a:xfrm>
          <a:solidFill>
            <a:schemeClr val="bg2"/>
          </a:solidFill>
          <a:ln w="44450" cap="sq" cmpd="sng" algn="ctr">
            <a:solidFill>
              <a:srgbClr val="FFFFFF"/>
            </a:solidFill>
            <a:prstDash val="solid"/>
            <a:miter lim="800000"/>
          </a:ln>
          <a:effectLst>
            <a:outerShdw blurRad="190500" dist="228600" dir="2700000" sy="90000">
              <a:srgbClr val="000000">
                <a:alpha val="25000"/>
              </a:srgbClr>
            </a:outerShdw>
          </a:effectLst>
          <a:scene3d>
            <a:camera prst="orthographicFront">
              <a:rot lat="0" lon="0" rev="0"/>
            </a:camera>
            <a:lightRig rig="balanced" dir="tr">
              <a:rot lat="0" lon="0" rev="2700000"/>
            </a:lightRig>
          </a:scene3d>
          <a:sp3d prstMaterial="matte">
            <a:contourClr>
              <a:schemeClr val="tx2">
                <a:shade val="50000"/>
              </a:schemeClr>
            </a:contourClr>
          </a:sp3d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>
            <a:lvl1pPr indent="0">
              <a:buNone/>
              <a:defRPr sz="320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438400" y="1166787"/>
            <a:ext cx="7315200" cy="530352"/>
          </a:xfrm>
        </p:spPr>
        <p:txBody>
          <a:bodyPr lIns="45712" rIns="45712"/>
          <a:lstStyle>
            <a:lvl1pPr marL="0" indent="0" algn="ct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B0A49A-D397-4F0C-B084-659C6B14DFC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91919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F577C51-EF72-4A5E-8085-3C3CBEB0AAC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66180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0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0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B15D6B9-842E-436C-8CB7-4B110FEB634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1329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BCCAE-6FBF-3E41-BA51-419B2EC9975B}" type="datetimeFigureOut">
              <a:rPr lang="en-US" smtClean="0"/>
              <a:t>10/24/22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75800-2E88-CD4A-A05D-179F7A5A9F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3110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BCCAE-6FBF-3E41-BA51-419B2EC9975B}" type="datetimeFigureOut">
              <a:rPr lang="en-US" smtClean="0"/>
              <a:t>10/24/22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75800-2E88-CD4A-A05D-179F7A5A9F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8327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BCCAE-6FBF-3E41-BA51-419B2EC9975B}" type="datetimeFigureOut">
              <a:rPr lang="en-US" smtClean="0"/>
              <a:t>10/24/22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75800-2E88-CD4A-A05D-179F7A5A9F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4617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BCCAE-6FBF-3E41-BA51-419B2EC9975B}" type="datetimeFigureOut">
              <a:rPr lang="en-US" smtClean="0"/>
              <a:t>10/24/22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75800-2E88-CD4A-A05D-179F7A5A9F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442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BCCAE-6FBF-3E41-BA51-419B2EC9975B}" type="datetimeFigureOut">
              <a:rPr lang="en-US" smtClean="0"/>
              <a:t>10/24/22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75800-2E88-CD4A-A05D-179F7A5A9F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8407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BCCAE-6FBF-3E41-BA51-419B2EC9975B}" type="datetimeFigureOut">
              <a:rPr lang="en-US" smtClean="0"/>
              <a:t>10/24/22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75800-2E88-CD4A-A05D-179F7A5A9F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139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BCCAE-6FBF-3E41-BA51-419B2EC9975B}" type="datetimeFigureOut">
              <a:rPr lang="en-US" smtClean="0"/>
              <a:t>10/24/22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75800-2E88-CD4A-A05D-179F7A5A9F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1965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ABCCAE-6FBF-3E41-BA51-419B2EC9975B}" type="datetimeFigureOut">
              <a:rPr lang="en-US" smtClean="0"/>
              <a:t>10/24/22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D75800-2E88-CD4A-A05D-179F7A5A9F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5599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25" tIns="45712" rIns="91425" bIns="45712" anchor="ctr"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>
              <a:bevelT w="38100" h="38100"/>
            </a:sp3d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27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609600" y="1600202"/>
            <a:ext cx="10972800" cy="470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45712" rIns="91425" bIns="4571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09600" y="6416677"/>
            <a:ext cx="2844800" cy="365125"/>
          </a:xfrm>
          <a:prstGeom prst="rect">
            <a:avLst/>
          </a:prstGeom>
        </p:spPr>
        <p:txBody>
          <a:bodyPr vert="horz" lIns="91425" tIns="45712" rIns="91425" bIns="45712" anchor="b"/>
          <a:lstStyle>
            <a:lvl1pPr algn="l" eaLnBrk="1" latinLnBrk="0" hangingPunct="1">
              <a:defRPr kumimoji="0" sz="1200">
                <a:solidFill>
                  <a:schemeClr val="tx1">
                    <a:shade val="50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4165600" y="6416677"/>
            <a:ext cx="3860800" cy="365125"/>
          </a:xfrm>
          <a:prstGeom prst="rect">
            <a:avLst/>
          </a:prstGeom>
        </p:spPr>
        <p:txBody>
          <a:bodyPr vert="horz" lIns="91425" tIns="45712" rIns="91425" bIns="45712" anchor="b"/>
          <a:lstStyle>
            <a:lvl1pPr algn="ctr" eaLnBrk="1" latinLnBrk="0" hangingPunct="1">
              <a:defRPr kumimoji="0" sz="1200">
                <a:solidFill>
                  <a:schemeClr val="tx1">
                    <a:shade val="50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10566400" y="6416677"/>
            <a:ext cx="1016000" cy="365125"/>
          </a:xfrm>
          <a:prstGeom prst="rect">
            <a:avLst/>
          </a:prstGeom>
        </p:spPr>
        <p:txBody>
          <a:bodyPr vert="horz" lIns="0" tIns="45712" rIns="0" bIns="45712" anchor="b"/>
          <a:lstStyle>
            <a:lvl1pPr algn="r" eaLnBrk="1" latinLnBrk="0" hangingPunct="1">
              <a:defRPr kumimoji="0" sz="1200">
                <a:solidFill>
                  <a:schemeClr val="tx1">
                    <a:shade val="50000"/>
                  </a:schemeClr>
                </a:solidFill>
              </a:defRPr>
            </a:lvl1pPr>
          </a:lstStyle>
          <a:p>
            <a:pPr>
              <a:defRPr/>
            </a:pPr>
            <a:fld id="{16431BB9-57AD-493D-9591-3BFEE352CA9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Rectangle 7"/>
          <p:cNvSpPr>
            <a:spLocks noChangeArrowheads="1"/>
          </p:cNvSpPr>
          <p:nvPr userDrawn="1"/>
        </p:nvSpPr>
        <p:spPr bwMode="auto">
          <a:xfrm>
            <a:off x="-304800" y="-152400"/>
            <a:ext cx="12801600" cy="7391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1425" tIns="45712" rIns="91425" bIns="45712" anchor="ctr"/>
          <a:lstStyle/>
          <a:p>
            <a:pPr>
              <a:defRPr/>
            </a:pPr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9071324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100" b="1" kern="1200">
          <a:ln w="6350">
            <a:noFill/>
          </a:ln>
          <a:gradFill>
            <a:gsLst>
              <a:gs pos="0">
                <a:schemeClr val="accent1">
                  <a:tint val="73000"/>
                  <a:satMod val="145000"/>
                </a:schemeClr>
              </a:gs>
              <a:gs pos="73000">
                <a:schemeClr val="accent1">
                  <a:tint val="73000"/>
                  <a:satMod val="145000"/>
                </a:schemeClr>
              </a:gs>
              <a:gs pos="100000">
                <a:schemeClr val="accent1">
                  <a:tint val="83000"/>
                  <a:satMod val="143000"/>
                </a:schemeClr>
              </a:gs>
            </a:gsLst>
            <a:lin ang="4800000" scaled="1"/>
          </a:gradFill>
          <a:effectLst>
            <a:outerShdw blurRad="114300" dist="101600" dir="2700000" algn="tl" rotWithShape="0">
              <a:srgbClr val="000000">
                <a:alpha val="40000"/>
              </a:srgbClr>
            </a:outerShdw>
          </a:effectLst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tx1"/>
          </a:solidFill>
          <a:latin typeface="Lucida Sans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tx1"/>
          </a:solidFill>
          <a:latin typeface="Lucida Sans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tx1"/>
          </a:solidFill>
          <a:latin typeface="Lucida Sans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tx1"/>
          </a:solidFill>
          <a:latin typeface="Lucida Sans" pitchFamily="34" charset="0"/>
        </a:defRPr>
      </a:lvl5pPr>
      <a:lvl6pPr marL="457123" algn="ctr" rtl="0" fontAlgn="base">
        <a:spcBef>
          <a:spcPct val="0"/>
        </a:spcBef>
        <a:spcAft>
          <a:spcPct val="0"/>
        </a:spcAft>
        <a:defRPr sz="4100" b="1">
          <a:solidFill>
            <a:schemeClr val="tx1"/>
          </a:solidFill>
          <a:latin typeface="Lucida Sans" pitchFamily="34" charset="0"/>
        </a:defRPr>
      </a:lvl6pPr>
      <a:lvl7pPr marL="914246" algn="ctr" rtl="0" fontAlgn="base">
        <a:spcBef>
          <a:spcPct val="0"/>
        </a:spcBef>
        <a:spcAft>
          <a:spcPct val="0"/>
        </a:spcAft>
        <a:defRPr sz="4100" b="1">
          <a:solidFill>
            <a:schemeClr val="tx1"/>
          </a:solidFill>
          <a:latin typeface="Lucida Sans" pitchFamily="34" charset="0"/>
        </a:defRPr>
      </a:lvl7pPr>
      <a:lvl8pPr marL="1371369" algn="ctr" rtl="0" fontAlgn="base">
        <a:spcBef>
          <a:spcPct val="0"/>
        </a:spcBef>
        <a:spcAft>
          <a:spcPct val="0"/>
        </a:spcAft>
        <a:defRPr sz="4100" b="1">
          <a:solidFill>
            <a:schemeClr val="tx1"/>
          </a:solidFill>
          <a:latin typeface="Lucida Sans" pitchFamily="34" charset="0"/>
        </a:defRPr>
      </a:lvl8pPr>
      <a:lvl9pPr marL="1828492" algn="ctr" rtl="0" fontAlgn="base">
        <a:spcBef>
          <a:spcPct val="0"/>
        </a:spcBef>
        <a:spcAft>
          <a:spcPct val="0"/>
        </a:spcAft>
        <a:defRPr sz="4100" b="1">
          <a:solidFill>
            <a:schemeClr val="tx1"/>
          </a:solidFill>
          <a:latin typeface="Lucida Sans" pitchFamily="34" charset="0"/>
        </a:defRPr>
      </a:lvl9pPr>
    </p:titleStyle>
    <p:bodyStyle>
      <a:lvl1pPr marL="547596" indent="-411094" algn="l" rtl="0" eaLnBrk="0" fontAlgn="base" hangingPunct="0">
        <a:spcBef>
          <a:spcPct val="20000"/>
        </a:spcBef>
        <a:spcAft>
          <a:spcPct val="0"/>
        </a:spcAft>
        <a:buClr>
          <a:srgbClr val="000000"/>
        </a:buClr>
        <a:buSzPct val="65000"/>
        <a:buFont typeface="Wingdings 2" pitchFamily="18" charset="2"/>
        <a:buChar char="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868217" indent="-282527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80000"/>
        <a:buFont typeface="Wingdings 2" pitchFamily="18" charset="2"/>
        <a:buChar char="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33284" indent="-228561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95000"/>
        <a:buFont typeface="Wingdings" pitchFamily="2" charset="2"/>
        <a:buChar char=""/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352322" indent="-182532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100000"/>
        <a:buFont typeface="Wingdings 3" pitchFamily="18" charset="2"/>
        <a:buChar char="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544378" indent="-182532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Wingdings 2" pitchFamily="18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64495" indent="-182849" algn="l" rtl="0" eaLnBrk="1" latinLnBrk="0" hangingPunct="1">
        <a:spcBef>
          <a:spcPct val="20000"/>
        </a:spcBef>
        <a:buClr>
          <a:schemeClr val="tx1"/>
        </a:buClr>
        <a:buFont typeface="Wingdings 3"/>
        <a:buChar char="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65629" indent="-182849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66763" indent="-182849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367897" indent="-182849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123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6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69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492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15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38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199861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6984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mailto:zimmermant@uwstout.edu" TargetMode="External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hyperlink" Target="mailto:sinkovitsd@uwstout.edu" TargetMode="External"/><Relationship Id="rId4" Type="http://schemas.openxmlformats.org/officeDocument/2006/relationships/image" Target="../media/image2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tiff"/><Relationship Id="rId4" Type="http://schemas.openxmlformats.org/officeDocument/2006/relationships/image" Target="../media/image8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jpe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.png"/><Relationship Id="rId11" Type="http://schemas.openxmlformats.org/officeDocument/2006/relationships/image" Target="../media/image17.jpeg"/><Relationship Id="rId5" Type="http://schemas.openxmlformats.org/officeDocument/2006/relationships/image" Target="../media/image11.png"/><Relationship Id="rId15" Type="http://schemas.openxmlformats.org/officeDocument/2006/relationships/image" Target="../media/image21.jpe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jpeg"/><Relationship Id="rId1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6746627" y="1783959"/>
            <a:ext cx="5095967" cy="2889114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4000" b="1" u="sng" dirty="0"/>
              <a:t>Engineering 3-2 Programs</a:t>
            </a:r>
            <a:br>
              <a:rPr lang="en-US" sz="4000" b="1" u="sng" dirty="0"/>
            </a:br>
            <a:br>
              <a:rPr lang="en-US" sz="4000" dirty="0"/>
            </a:br>
            <a:r>
              <a:rPr lang="en-US" sz="4000" dirty="0"/>
              <a:t>3 years at one school</a:t>
            </a:r>
            <a:br>
              <a:rPr lang="en-US" sz="4000" dirty="0"/>
            </a:br>
            <a:r>
              <a:rPr lang="en-US" sz="4000" dirty="0"/>
              <a:t>2 years at an engineering school</a:t>
            </a:r>
            <a:br>
              <a:rPr lang="en-US" sz="4000" dirty="0"/>
            </a:br>
            <a:r>
              <a:rPr lang="en-US" sz="4000" dirty="0"/>
              <a:t>Dual Degree in Physics and Engineering</a:t>
            </a:r>
            <a:endParaRPr lang="en-US" sz="380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82FAEDD-4C70-8C47-A88A-AB9F4445E90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484" r="4811"/>
          <a:stretch/>
        </p:blipFill>
        <p:spPr>
          <a:xfrm>
            <a:off x="20" y="10"/>
            <a:ext cx="6024134" cy="685799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8098F39-AB28-9A4B-94B7-EAC57C152CB4}"/>
              </a:ext>
            </a:extLst>
          </p:cNvPr>
          <p:cNvSpPr txBox="1">
            <a:spLocks/>
          </p:cNvSpPr>
          <p:nvPr/>
        </p:nvSpPr>
        <p:spPr>
          <a:xfrm>
            <a:off x="6620302" y="4494523"/>
            <a:ext cx="5222293" cy="24526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At Stout you can do the same thing in five years without having to change schools</a:t>
            </a:r>
          </a:p>
        </p:txBody>
      </p:sp>
    </p:spTree>
    <p:extLst>
      <p:ext uri="{BB962C8B-B14F-4D97-AF65-F5344CB8AC3E}">
        <p14:creationId xmlns:p14="http://schemas.microsoft.com/office/powerpoint/2010/main" val="19831566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87789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sz="4900" b="1" dirty="0">
                <a:latin typeface="+mn-lt"/>
              </a:rPr>
              <a:t>Jobs for Bachelor’s Degrees in Physics (without engineering degree!)</a:t>
            </a:r>
            <a:br>
              <a:rPr lang="en-US" dirty="0">
                <a:latin typeface="+mn-lt"/>
              </a:rPr>
            </a:br>
            <a:endParaRPr lang="en-US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69626"/>
            <a:ext cx="3679209" cy="4351338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Mechanical Engineer</a:t>
            </a:r>
          </a:p>
          <a:p>
            <a:r>
              <a:rPr lang="en-US" dirty="0"/>
              <a:t>Electrical Engineer</a:t>
            </a:r>
          </a:p>
          <a:p>
            <a:r>
              <a:rPr lang="en-US" dirty="0"/>
              <a:t>Optical Engineer</a:t>
            </a:r>
          </a:p>
          <a:p>
            <a:r>
              <a:rPr lang="en-US" dirty="0"/>
              <a:t>Laser Engineer</a:t>
            </a:r>
          </a:p>
          <a:p>
            <a:r>
              <a:rPr lang="en-US" dirty="0"/>
              <a:t>Systems Engineer</a:t>
            </a:r>
          </a:p>
          <a:p>
            <a:r>
              <a:rPr lang="en-US" dirty="0"/>
              <a:t>Process Engineer</a:t>
            </a:r>
          </a:p>
          <a:p>
            <a:r>
              <a:rPr lang="en-US" dirty="0"/>
              <a:t>Design Engineer</a:t>
            </a:r>
          </a:p>
          <a:p>
            <a:r>
              <a:rPr lang="en-US" dirty="0"/>
              <a:t>Software Engineer</a:t>
            </a:r>
          </a:p>
          <a:p>
            <a:r>
              <a:rPr lang="en-US" dirty="0"/>
              <a:t>Software Developer</a:t>
            </a:r>
          </a:p>
          <a:p>
            <a:r>
              <a:rPr lang="en-US" dirty="0"/>
              <a:t>Programmer</a:t>
            </a:r>
          </a:p>
          <a:p>
            <a:r>
              <a:rPr lang="en-US" dirty="0"/>
              <a:t>Analyst</a:t>
            </a:r>
          </a:p>
          <a:p>
            <a:r>
              <a:rPr lang="en-US" dirty="0"/>
              <a:t>And many more</a:t>
            </a:r>
          </a:p>
          <a:p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8584750" y="1469626"/>
            <a:ext cx="370423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1488A1A-6DF2-5740-A10D-D4C84AA8CD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4571" b="-7020"/>
          <a:stretch/>
        </p:blipFill>
        <p:spPr>
          <a:xfrm>
            <a:off x="4054567" y="1395880"/>
            <a:ext cx="7486269" cy="2798618"/>
          </a:xfrm>
          <a:custGeom>
            <a:avLst/>
            <a:gdLst>
              <a:gd name="connsiteX0" fmla="*/ 0 w 12192000"/>
              <a:gd name="connsiteY0" fmla="*/ 0 h 3692092"/>
              <a:gd name="connsiteX1" fmla="*/ 12192000 w 12192000"/>
              <a:gd name="connsiteY1" fmla="*/ 0 h 3692092"/>
              <a:gd name="connsiteX2" fmla="*/ 12192000 w 12192000"/>
              <a:gd name="connsiteY2" fmla="*/ 3504824 h 3692092"/>
              <a:gd name="connsiteX3" fmla="*/ 12024691 w 12192000"/>
              <a:gd name="connsiteY3" fmla="*/ 3517794 h 3692092"/>
              <a:gd name="connsiteX4" fmla="*/ 160485 w 12192000"/>
              <a:gd name="connsiteY4" fmla="*/ 3663863 h 3692092"/>
              <a:gd name="connsiteX5" fmla="*/ 0 w 12192000"/>
              <a:gd name="connsiteY5" fmla="*/ 3692092 h 3692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8A7D08C-3AA9-AE4E-BB86-8031CE3FD69E}"/>
              </a:ext>
            </a:extLst>
          </p:cNvPr>
          <p:cNvSpPr txBox="1"/>
          <p:nvPr/>
        </p:nvSpPr>
        <p:spPr>
          <a:xfrm>
            <a:off x="2549237" y="5894710"/>
            <a:ext cx="94349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Imagine what someone with a double-degree could accomplish!</a:t>
            </a:r>
          </a:p>
        </p:txBody>
      </p:sp>
    </p:spTree>
    <p:extLst>
      <p:ext uri="{BB962C8B-B14F-4D97-AF65-F5344CB8AC3E}">
        <p14:creationId xmlns:p14="http://schemas.microsoft.com/office/powerpoint/2010/main" val="19691663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ight_dispersion_conceptual_waves.gif"/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5642" y="1852913"/>
            <a:ext cx="5708073" cy="428105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5684" y="910343"/>
            <a:ext cx="5562599" cy="1286758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Physics at UW-Stout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71242" y="5632207"/>
            <a:ext cx="5900015" cy="630900"/>
          </a:xfrm>
        </p:spPr>
        <p:txBody>
          <a:bodyPr>
            <a:normAutofit fontScale="85000" lnSpcReduction="20000"/>
          </a:bodyPr>
          <a:lstStyle/>
          <a:p>
            <a:pPr marL="0" indent="0" algn="ctr">
              <a:buNone/>
            </a:pPr>
            <a:r>
              <a:rPr lang="en-US" dirty="0">
                <a:solidFill>
                  <a:srgbClr val="FFFFFF"/>
                </a:solidFill>
              </a:rPr>
              <a:t>Lasers, Optics, Plasmas, Computational Modeling, and Quantum Computers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5061" y="4904405"/>
            <a:ext cx="28679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Contact Prof. Zimmerman for more information:</a:t>
            </a:r>
          </a:p>
          <a:p>
            <a:r>
              <a:rPr lang="en-US" dirty="0">
                <a:hlinkClick r:id="rId3"/>
              </a:rPr>
              <a:t>zimmermant@uwstout.edu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70DFA3-1FB8-9C44-96E6-A62DB57D7383}"/>
              </a:ext>
            </a:extLst>
          </p:cNvPr>
          <p:cNvSpPr txBox="1"/>
          <p:nvPr/>
        </p:nvSpPr>
        <p:spPr>
          <a:xfrm>
            <a:off x="75061" y="1594473"/>
            <a:ext cx="377303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Additional Courses:</a:t>
            </a:r>
          </a:p>
          <a:p>
            <a:r>
              <a:rPr lang="en-US" dirty="0"/>
              <a:t>Intro to Physics Research</a:t>
            </a:r>
          </a:p>
          <a:p>
            <a:r>
              <a:rPr lang="en-US" dirty="0"/>
              <a:t>Intro to Quantum Mechanics</a:t>
            </a:r>
          </a:p>
          <a:p>
            <a:r>
              <a:rPr lang="en-US" dirty="0"/>
              <a:t>Computational Classical Physics</a:t>
            </a:r>
          </a:p>
          <a:p>
            <a:r>
              <a:rPr lang="en-US" dirty="0"/>
              <a:t>Solid State Physics</a:t>
            </a:r>
          </a:p>
          <a:p>
            <a:r>
              <a:rPr lang="en-US" dirty="0"/>
              <a:t>Applied Optics and Photonics</a:t>
            </a:r>
          </a:p>
          <a:p>
            <a:r>
              <a:rPr lang="en-US" dirty="0"/>
              <a:t>Advanced Physics Lab</a:t>
            </a:r>
          </a:p>
          <a:p>
            <a:r>
              <a:rPr lang="en-US" dirty="0"/>
              <a:t>Quantum Mechanics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2045B6-DB74-7446-9247-7EC86C05CBFE}"/>
              </a:ext>
            </a:extLst>
          </p:cNvPr>
          <p:cNvSpPr txBox="1"/>
          <p:nvPr/>
        </p:nvSpPr>
        <p:spPr>
          <a:xfrm>
            <a:off x="734288" y="355005"/>
            <a:ext cx="35106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/>
              <a:t>ASAP-CEE: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B1EA9F-A29C-1241-A80B-31866E511EFB}"/>
              </a:ext>
            </a:extLst>
          </p:cNvPr>
          <p:cNvSpPr txBox="1"/>
          <p:nvPr/>
        </p:nvSpPr>
        <p:spPr>
          <a:xfrm>
            <a:off x="4063135" y="494844"/>
            <a:ext cx="57080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Applied Science: Applied Physics and Computer and Electrical Engineering Double Major</a:t>
            </a:r>
            <a:endParaRPr lang="en-US" sz="2400" dirty="0">
              <a:solidFill>
                <a:srgbClr val="FF000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98534F3-59FE-8E48-B44B-F7A8B0490E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71257" y="37197"/>
            <a:ext cx="1905000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9752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31BF440-39FA-4087-84CC-2EEC0BBDAF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/Users/toddzimmerman/Downloads/optics-header.jpg">
            <a:extLst>
              <a:ext uri="{FF2B5EF4-FFF2-40B4-BE49-F238E27FC236}">
                <a16:creationId xmlns:a16="http://schemas.microsoft.com/office/drawing/2014/main" id="{FAFE9C9C-660A-9947-AFED-A21553887901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93" r="-2" b="12272"/>
          <a:stretch/>
        </p:blipFill>
        <p:spPr bwMode="auto">
          <a:xfrm>
            <a:off x="4883025" y="10"/>
            <a:ext cx="7308975" cy="3364982"/>
          </a:xfrm>
          <a:custGeom>
            <a:avLst/>
            <a:gdLst/>
            <a:ahLst/>
            <a:cxnLst/>
            <a:rect l="l" t="t" r="r" b="b"/>
            <a:pathLst>
              <a:path w="7308975" h="3364992">
                <a:moveTo>
                  <a:pt x="0" y="0"/>
                </a:moveTo>
                <a:lnTo>
                  <a:pt x="7308975" y="0"/>
                </a:lnTo>
                <a:lnTo>
                  <a:pt x="7308975" y="3364992"/>
                </a:lnTo>
                <a:lnTo>
                  <a:pt x="1210305" y="3364992"/>
                </a:lnTo>
                <a:lnTo>
                  <a:pt x="1192705" y="2943200"/>
                </a:lnTo>
                <a:cubicBezTo>
                  <a:pt x="1098874" y="1825108"/>
                  <a:pt x="684692" y="821621"/>
                  <a:pt x="62981" y="69271"/>
                </a:cubicBezTo>
                <a:close/>
              </a:path>
            </a:pathLst>
          </a:cu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5AFF545-859C-0649-91D7-240F4C5E27D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464" r="-2" b="21802"/>
          <a:stretch/>
        </p:blipFill>
        <p:spPr>
          <a:xfrm>
            <a:off x="4883025" y="3493008"/>
            <a:ext cx="7308975" cy="3364992"/>
          </a:xfrm>
          <a:custGeom>
            <a:avLst/>
            <a:gdLst/>
            <a:ahLst/>
            <a:cxnLst/>
            <a:rect l="l" t="t" r="r" b="b"/>
            <a:pathLst>
              <a:path w="7308975" h="3364992">
                <a:moveTo>
                  <a:pt x="1210305" y="0"/>
                </a:moveTo>
                <a:lnTo>
                  <a:pt x="7308975" y="0"/>
                </a:lnTo>
                <a:lnTo>
                  <a:pt x="7308975" y="3364992"/>
                </a:lnTo>
                <a:lnTo>
                  <a:pt x="0" y="3364992"/>
                </a:lnTo>
                <a:lnTo>
                  <a:pt x="62981" y="3295722"/>
                </a:lnTo>
                <a:cubicBezTo>
                  <a:pt x="684692" y="2543371"/>
                  <a:pt x="1098874" y="1539884"/>
                  <a:pt x="1192705" y="421793"/>
                </a:cubicBezTo>
                <a:close/>
              </a:path>
            </a:pathLst>
          </a:custGeom>
        </p:spPr>
      </p:pic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F04E4CBA-303B-48BD-8451-C2701CB0EE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1" cy="6858000"/>
          </a:xfrm>
          <a:custGeom>
            <a:avLst/>
            <a:gdLst>
              <a:gd name="connsiteX0" fmla="*/ 0 w 6096001"/>
              <a:gd name="connsiteY0" fmla="*/ 0 h 6858000"/>
              <a:gd name="connsiteX1" fmla="*/ 4883024 w 6096001"/>
              <a:gd name="connsiteY1" fmla="*/ 0 h 6858000"/>
              <a:gd name="connsiteX2" fmla="*/ 4946006 w 6096001"/>
              <a:gd name="connsiteY2" fmla="*/ 69271 h 6858000"/>
              <a:gd name="connsiteX3" fmla="*/ 6096001 w 6096001"/>
              <a:gd name="connsiteY3" fmla="*/ 3429000 h 6858000"/>
              <a:gd name="connsiteX4" fmla="*/ 4946006 w 6096001"/>
              <a:gd name="connsiteY4" fmla="*/ 6788730 h 6858000"/>
              <a:gd name="connsiteX5" fmla="*/ 4883024 w 6096001"/>
              <a:gd name="connsiteY5" fmla="*/ 6858000 h 6858000"/>
              <a:gd name="connsiteX6" fmla="*/ 0 w 609600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1" h="6858000">
                <a:moveTo>
                  <a:pt x="0" y="0"/>
                </a:moveTo>
                <a:lnTo>
                  <a:pt x="4883024" y="0"/>
                </a:lnTo>
                <a:lnTo>
                  <a:pt x="4946006" y="69271"/>
                </a:lnTo>
                <a:cubicBezTo>
                  <a:pt x="5656532" y="929100"/>
                  <a:pt x="6096001" y="2116944"/>
                  <a:pt x="6096001" y="3429000"/>
                </a:cubicBezTo>
                <a:cubicBezTo>
                  <a:pt x="6096001" y="4741056"/>
                  <a:pt x="5656532" y="5928900"/>
                  <a:pt x="4946006" y="6788730"/>
                </a:cubicBezTo>
                <a:lnTo>
                  <a:pt x="4883024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5" name="Freeform: Shape 14">
            <a:extLst>
              <a:ext uri="{FF2B5EF4-FFF2-40B4-BE49-F238E27FC236}">
                <a16:creationId xmlns:a16="http://schemas.microsoft.com/office/drawing/2014/main" id="{F6CA58B3-AFCC-4A40-9882-50D508087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7332" cy="6858000"/>
          </a:xfrm>
          <a:custGeom>
            <a:avLst/>
            <a:gdLst>
              <a:gd name="connsiteX0" fmla="*/ 0 w 6087332"/>
              <a:gd name="connsiteY0" fmla="*/ 0 h 6858000"/>
              <a:gd name="connsiteX1" fmla="*/ 4874355 w 6087332"/>
              <a:gd name="connsiteY1" fmla="*/ 0 h 6858000"/>
              <a:gd name="connsiteX2" fmla="*/ 4937337 w 6087332"/>
              <a:gd name="connsiteY2" fmla="*/ 69271 h 6858000"/>
              <a:gd name="connsiteX3" fmla="*/ 6087332 w 6087332"/>
              <a:gd name="connsiteY3" fmla="*/ 3429000 h 6858000"/>
              <a:gd name="connsiteX4" fmla="*/ 4937337 w 6087332"/>
              <a:gd name="connsiteY4" fmla="*/ 6788730 h 6858000"/>
              <a:gd name="connsiteX5" fmla="*/ 4874355 w 6087332"/>
              <a:gd name="connsiteY5" fmla="*/ 6858000 h 6858000"/>
              <a:gd name="connsiteX6" fmla="*/ 0 w 608733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7332" h="6858000">
                <a:moveTo>
                  <a:pt x="0" y="0"/>
                </a:moveTo>
                <a:lnTo>
                  <a:pt x="4874355" y="0"/>
                </a:lnTo>
                <a:lnTo>
                  <a:pt x="4937337" y="69271"/>
                </a:lnTo>
                <a:cubicBezTo>
                  <a:pt x="5647863" y="929100"/>
                  <a:pt x="6087332" y="2116944"/>
                  <a:pt x="6087332" y="3429000"/>
                </a:cubicBezTo>
                <a:cubicBezTo>
                  <a:pt x="6087332" y="4741056"/>
                  <a:pt x="5647863" y="5928900"/>
                  <a:pt x="4937337" y="6788730"/>
                </a:cubicBezTo>
                <a:lnTo>
                  <a:pt x="4874355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975C98-C24F-C74E-9399-A248C1E93A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859536"/>
            <a:ext cx="4832802" cy="124358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Physics Minor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5C56826-D4E5-42ED-8529-079651CB30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52144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82095FCE-EF05-4443-B97A-85DEE3A5CA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9544" y="2194560"/>
            <a:ext cx="4892040" cy="18288"/>
          </a:xfrm>
          <a:prstGeom prst="rect">
            <a:avLst/>
          </a:prstGeom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A00AE6B-AA30-4CF8-BA6F-339B780AD7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9544" y="2194560"/>
            <a:ext cx="4892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4AC5317-1243-424C-A9B1-6B4DD4D281FA}"/>
              </a:ext>
            </a:extLst>
          </p:cNvPr>
          <p:cNvSpPr txBox="1">
            <a:spLocks/>
          </p:cNvSpPr>
          <p:nvPr/>
        </p:nvSpPr>
        <p:spPr>
          <a:xfrm>
            <a:off x="0" y="2103120"/>
            <a:ext cx="6262256" cy="491226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sz="2400" b="1" dirty="0"/>
              <a:t>Statics</a:t>
            </a:r>
            <a:r>
              <a:rPr lang="en-US" sz="2400" dirty="0"/>
              <a:t> and </a:t>
            </a:r>
            <a:r>
              <a:rPr lang="en-US" sz="2400" b="1" dirty="0"/>
              <a:t>Dynamics</a:t>
            </a:r>
            <a:r>
              <a:rPr lang="en-US" sz="2400" dirty="0"/>
              <a:t> </a:t>
            </a:r>
            <a:r>
              <a:rPr lang="en-US" sz="2400" u="sng" dirty="0"/>
              <a:t>or</a:t>
            </a:r>
            <a:r>
              <a:rPr lang="en-US" sz="2400" dirty="0"/>
              <a:t> University Physics I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/>
              <a:t>University Physics II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11 credits from the following: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PHYS-139 Intro to Research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/>
              <a:t>CEE-355</a:t>
            </a:r>
            <a:r>
              <a:rPr lang="en-US" dirty="0"/>
              <a:t> Applied E&amp;M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Any PHYS-3XX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Thermodynamics (PHYS-222 </a:t>
            </a:r>
            <a:r>
              <a:rPr lang="en-US" u="sng" dirty="0"/>
              <a:t>or</a:t>
            </a:r>
            <a:r>
              <a:rPr lang="en-US" dirty="0"/>
              <a:t> </a:t>
            </a:r>
            <a:r>
              <a:rPr lang="en-US" b="1" dirty="0"/>
              <a:t>ENGR-275</a:t>
            </a:r>
            <a:r>
              <a:rPr lang="en-US" dirty="0"/>
              <a:t> </a:t>
            </a:r>
            <a:r>
              <a:rPr lang="en-US" u="sng" dirty="0"/>
              <a:t>or</a:t>
            </a:r>
            <a:r>
              <a:rPr lang="en-US" dirty="0"/>
              <a:t> ME-390)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lvl="1" indent="0">
              <a:buNone/>
            </a:pPr>
            <a:r>
              <a:rPr lang="en-US" sz="1900" dirty="0"/>
              <a:t>Classes in bold are ones you take for your major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Contact Prof. </a:t>
            </a:r>
            <a:r>
              <a:rPr lang="en-US" dirty="0" err="1"/>
              <a:t>Sinkovits</a:t>
            </a:r>
            <a:r>
              <a:rPr lang="en-US" dirty="0"/>
              <a:t> for information: </a:t>
            </a:r>
            <a:r>
              <a:rPr lang="en-US" dirty="0">
                <a:hlinkClick r:id="rId5"/>
              </a:rPr>
              <a:t>sinkovitsd@uwstout.edu</a:t>
            </a: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02038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/Users/toddzimmerman/Downloads/ShopforFiberOptics.jpg">
            <a:extLst>
              <a:ext uri="{FF2B5EF4-FFF2-40B4-BE49-F238E27FC236}">
                <a16:creationId xmlns:a16="http://schemas.microsoft.com/office/drawing/2014/main" id="{F0D6E731-77DE-3B48-82F6-FAC40679FE37}"/>
              </a:ext>
            </a:extLst>
          </p:cNvPr>
          <p:cNvPicPr/>
          <p:nvPr/>
        </p:nvPicPr>
        <p:blipFill rotWithShape="1">
          <a:blip r:embed="rId2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27"/>
          <a:stretch/>
        </p:blipFill>
        <p:spPr bwMode="auto">
          <a:xfrm>
            <a:off x="-7" y="-6"/>
            <a:ext cx="12192000" cy="6855958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266B319-2BE9-7044-BBBB-5A12A066F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4729" y="940723"/>
            <a:ext cx="6713823" cy="1325563"/>
          </a:xfrm>
        </p:spPr>
        <p:txBody>
          <a:bodyPr>
            <a:normAutofit/>
          </a:bodyPr>
          <a:lstStyle/>
          <a:p>
            <a:r>
              <a:rPr lang="en-US" dirty="0"/>
              <a:t>Quantum Mechanics</a:t>
            </a: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2EEE8F11-3582-44B7-9869-F2D26D7DD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4133221" cy="3548529"/>
          </a:xfrm>
          <a:custGeom>
            <a:avLst/>
            <a:gdLst>
              <a:gd name="connsiteX0" fmla="*/ 0 w 4133221"/>
              <a:gd name="connsiteY0" fmla="*/ 0 h 3548529"/>
              <a:gd name="connsiteX1" fmla="*/ 3798429 w 4133221"/>
              <a:gd name="connsiteY1" fmla="*/ 0 h 3548529"/>
              <a:gd name="connsiteX2" fmla="*/ 3850140 w 4133221"/>
              <a:gd name="connsiteY2" fmla="*/ 85119 h 3548529"/>
              <a:gd name="connsiteX3" fmla="*/ 4133221 w 4133221"/>
              <a:gd name="connsiteY3" fmla="*/ 1203093 h 3548529"/>
              <a:gd name="connsiteX4" fmla="*/ 1787785 w 4133221"/>
              <a:gd name="connsiteY4" fmla="*/ 3548529 h 3548529"/>
              <a:gd name="connsiteX5" fmla="*/ 129311 w 4133221"/>
              <a:gd name="connsiteY5" fmla="*/ 2861567 h 3548529"/>
              <a:gd name="connsiteX6" fmla="*/ 0 w 4133221"/>
              <a:gd name="connsiteY6" fmla="*/ 2719289 h 3548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33221" h="3548529">
                <a:moveTo>
                  <a:pt x="0" y="0"/>
                </a:moveTo>
                <a:lnTo>
                  <a:pt x="3798429" y="0"/>
                </a:lnTo>
                <a:lnTo>
                  <a:pt x="3850140" y="85119"/>
                </a:lnTo>
                <a:cubicBezTo>
                  <a:pt x="4030674" y="417451"/>
                  <a:pt x="4133221" y="798296"/>
                  <a:pt x="4133221" y="1203093"/>
                </a:cubicBezTo>
                <a:cubicBezTo>
                  <a:pt x="4133221" y="2498442"/>
                  <a:pt x="3083134" y="3548529"/>
                  <a:pt x="1787785" y="3548529"/>
                </a:cubicBezTo>
                <a:cubicBezTo>
                  <a:pt x="1140111" y="3548529"/>
                  <a:pt x="553752" y="3286007"/>
                  <a:pt x="129311" y="2861567"/>
                </a:cubicBezTo>
                <a:lnTo>
                  <a:pt x="0" y="2719289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2141F1CC-6A53-4BCF-9127-AABB52E249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1" y="3842187"/>
            <a:ext cx="3321156" cy="3015812"/>
          </a:xfrm>
          <a:custGeom>
            <a:avLst/>
            <a:gdLst>
              <a:gd name="connsiteX0" fmla="*/ 1359768 w 3321156"/>
              <a:gd name="connsiteY0" fmla="*/ 0 h 3015812"/>
              <a:gd name="connsiteX1" fmla="*/ 3321156 w 3321156"/>
              <a:gd name="connsiteY1" fmla="*/ 1961388 h 3015812"/>
              <a:gd name="connsiteX2" fmla="*/ 3084427 w 3321156"/>
              <a:gd name="connsiteY2" fmla="*/ 2896302 h 3015812"/>
              <a:gd name="connsiteX3" fmla="*/ 3011823 w 3321156"/>
              <a:gd name="connsiteY3" fmla="*/ 3015812 h 3015812"/>
              <a:gd name="connsiteX4" fmla="*/ 0 w 3321156"/>
              <a:gd name="connsiteY4" fmla="*/ 3015812 h 3015812"/>
              <a:gd name="connsiteX5" fmla="*/ 0 w 3321156"/>
              <a:gd name="connsiteY5" fmla="*/ 549808 h 3015812"/>
              <a:gd name="connsiteX6" fmla="*/ 112143 w 3321156"/>
              <a:gd name="connsiteY6" fmla="*/ 447886 h 3015812"/>
              <a:gd name="connsiteX7" fmla="*/ 1359768 w 3321156"/>
              <a:gd name="connsiteY7" fmla="*/ 0 h 3015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21156" h="3015812">
                <a:moveTo>
                  <a:pt x="1359768" y="0"/>
                </a:moveTo>
                <a:cubicBezTo>
                  <a:pt x="2443013" y="0"/>
                  <a:pt x="3321156" y="878143"/>
                  <a:pt x="3321156" y="1961388"/>
                </a:cubicBezTo>
                <a:cubicBezTo>
                  <a:pt x="3321156" y="2299902"/>
                  <a:pt x="3235400" y="2618387"/>
                  <a:pt x="3084427" y="2896302"/>
                </a:cubicBezTo>
                <a:lnTo>
                  <a:pt x="3011823" y="3015812"/>
                </a:lnTo>
                <a:lnTo>
                  <a:pt x="0" y="3015812"/>
                </a:lnTo>
                <a:lnTo>
                  <a:pt x="0" y="549808"/>
                </a:lnTo>
                <a:lnTo>
                  <a:pt x="112143" y="447886"/>
                </a:lnTo>
                <a:cubicBezTo>
                  <a:pt x="451187" y="168082"/>
                  <a:pt x="885848" y="0"/>
                  <a:pt x="1359768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561B2B49-7142-4CA8-A929-4671548E6A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16302" y="2496668"/>
            <a:ext cx="3163824" cy="316382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8" name="Picture 17" descr="/Users/toddzimmerman/Downloads/optics-header.jpg">
            <a:extLst>
              <a:ext uri="{FF2B5EF4-FFF2-40B4-BE49-F238E27FC236}">
                <a16:creationId xmlns:a16="http://schemas.microsoft.com/office/drawing/2014/main" id="{ADE4AF6A-8C1B-914D-A189-B677CFE500FA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84" r="22515" b="-2"/>
          <a:stretch/>
        </p:blipFill>
        <p:spPr bwMode="auto">
          <a:xfrm>
            <a:off x="3580894" y="2661260"/>
            <a:ext cx="2834640" cy="2834640"/>
          </a:xfrm>
          <a:custGeom>
            <a:avLst/>
            <a:gdLst/>
            <a:ahLst/>
            <a:cxnLst/>
            <a:rect l="l" t="t" r="r" b="b"/>
            <a:pathLst>
              <a:path w="2880360" h="2880360">
                <a:moveTo>
                  <a:pt x="1440180" y="0"/>
                </a:moveTo>
                <a:cubicBezTo>
                  <a:pt x="2235569" y="0"/>
                  <a:pt x="2880360" y="644791"/>
                  <a:pt x="2880360" y="1440180"/>
                </a:cubicBezTo>
                <a:cubicBezTo>
                  <a:pt x="2880360" y="2235569"/>
                  <a:pt x="2235569" y="2880360"/>
                  <a:pt x="1440180" y="2880360"/>
                </a:cubicBezTo>
                <a:cubicBezTo>
                  <a:pt x="644791" y="2880360"/>
                  <a:pt x="0" y="2235569"/>
                  <a:pt x="0" y="1440180"/>
                </a:cubicBezTo>
                <a:cubicBezTo>
                  <a:pt x="0" y="644791"/>
                  <a:pt x="644791" y="0"/>
                  <a:pt x="1440180" y="0"/>
                </a:cubicBezTo>
                <a:close/>
              </a:path>
            </a:pathLst>
          </a:custGeom>
          <a:noFill/>
        </p:spPr>
      </p:pic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E2A30B9C-B930-F14E-AE4B-CBD17CFAB92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2269" r="-2" b="14208"/>
          <a:stretch/>
        </p:blipFill>
        <p:spPr>
          <a:xfrm>
            <a:off x="20" y="10"/>
            <a:ext cx="3967953" cy="3383270"/>
          </a:xfrm>
          <a:custGeom>
            <a:avLst/>
            <a:gdLst/>
            <a:ahLst/>
            <a:cxnLst/>
            <a:rect l="l" t="t" r="r" b="b"/>
            <a:pathLst>
              <a:path w="3967973" h="3383280">
                <a:moveTo>
                  <a:pt x="0" y="0"/>
                </a:moveTo>
                <a:lnTo>
                  <a:pt x="3605273" y="0"/>
                </a:lnTo>
                <a:lnTo>
                  <a:pt x="3704836" y="163887"/>
                </a:lnTo>
                <a:cubicBezTo>
                  <a:pt x="3872651" y="472804"/>
                  <a:pt x="3967973" y="826817"/>
                  <a:pt x="3967973" y="1203093"/>
                </a:cubicBezTo>
                <a:cubicBezTo>
                  <a:pt x="3967973" y="2407177"/>
                  <a:pt x="2991870" y="3383280"/>
                  <a:pt x="1787786" y="3383280"/>
                </a:cubicBezTo>
                <a:cubicBezTo>
                  <a:pt x="1110489" y="3383280"/>
                  <a:pt x="505326" y="3074435"/>
                  <a:pt x="105448" y="2589894"/>
                </a:cubicBezTo>
                <a:lnTo>
                  <a:pt x="0" y="2448881"/>
                </a:lnTo>
                <a:close/>
              </a:path>
            </a:pathLst>
          </a:cu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438B4E5-F964-AE48-8C9B-AC1208F426C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3595" r="-1" b="-1"/>
          <a:stretch/>
        </p:blipFill>
        <p:spPr>
          <a:xfrm>
            <a:off x="4828" y="4007260"/>
            <a:ext cx="3155071" cy="2850749"/>
          </a:xfrm>
          <a:custGeom>
            <a:avLst/>
            <a:gdLst/>
            <a:ahLst/>
            <a:cxnLst/>
            <a:rect l="l" t="t" r="r" b="b"/>
            <a:pathLst>
              <a:path w="3155071" h="2850749">
                <a:moveTo>
                  <a:pt x="1358746" y="0"/>
                </a:moveTo>
                <a:cubicBezTo>
                  <a:pt x="2350829" y="0"/>
                  <a:pt x="3155071" y="804242"/>
                  <a:pt x="3155071" y="1796325"/>
                </a:cubicBezTo>
                <a:cubicBezTo>
                  <a:pt x="3155071" y="2168356"/>
                  <a:pt x="3041975" y="2513972"/>
                  <a:pt x="2848287" y="2800668"/>
                </a:cubicBezTo>
                <a:lnTo>
                  <a:pt x="2810837" y="2850749"/>
                </a:lnTo>
                <a:lnTo>
                  <a:pt x="0" y="2850749"/>
                </a:lnTo>
                <a:lnTo>
                  <a:pt x="0" y="623564"/>
                </a:lnTo>
                <a:lnTo>
                  <a:pt x="88552" y="526132"/>
                </a:lnTo>
                <a:cubicBezTo>
                  <a:pt x="413623" y="201061"/>
                  <a:pt x="862705" y="0"/>
                  <a:pt x="1358746" y="0"/>
                </a:cubicBez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6BCB38-6DDC-734F-8951-4737F3DEEC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9446" y="2416416"/>
            <a:ext cx="4244122" cy="3181684"/>
          </a:xfrm>
        </p:spPr>
        <p:txBody>
          <a:bodyPr anchor="t">
            <a:normAutofit/>
          </a:bodyPr>
          <a:lstStyle/>
          <a:p>
            <a:r>
              <a:rPr lang="en-US" sz="1800" dirty="0"/>
              <a:t>PHYS-413 MWF 8:00 am – 8:55 am</a:t>
            </a:r>
          </a:p>
          <a:p>
            <a:pPr lvl="1"/>
            <a:r>
              <a:rPr lang="en-US" sz="1800" dirty="0"/>
              <a:t>Tech elective</a:t>
            </a:r>
          </a:p>
          <a:p>
            <a:pPr lvl="1"/>
            <a:r>
              <a:rPr lang="en-US" sz="1800"/>
              <a:t>Prereq</a:t>
            </a:r>
            <a:r>
              <a:rPr lang="en-US" sz="1800" dirty="0"/>
              <a:t>: PHYS-313</a:t>
            </a:r>
          </a:p>
          <a:p>
            <a:r>
              <a:rPr lang="en-US" sz="1800" dirty="0"/>
              <a:t>Learn more about the weird world of atoms, photons, and molecules:</a:t>
            </a:r>
          </a:p>
          <a:p>
            <a:pPr lvl="1"/>
            <a:r>
              <a:rPr lang="en-US" sz="1800" dirty="0"/>
              <a:t>Quantum mechanical spin ½ particles, Dirac notation, quantum entanglement, quantum teleportation, quantum computing</a:t>
            </a:r>
          </a:p>
        </p:txBody>
      </p:sp>
    </p:spTree>
    <p:extLst>
      <p:ext uri="{BB962C8B-B14F-4D97-AF65-F5344CB8AC3E}">
        <p14:creationId xmlns:p14="http://schemas.microsoft.com/office/powerpoint/2010/main" val="30427597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886200" y="5562600"/>
            <a:ext cx="3733800" cy="914400"/>
          </a:xfrm>
          <a:solidFill>
            <a:schemeClr val="accent1"/>
          </a:solidFill>
        </p:spPr>
        <p:txBody>
          <a:bodyPr/>
          <a:lstStyle/>
          <a:p>
            <a:pPr algn="l" eaLnBrk="1" hangingPunct="1">
              <a:lnSpc>
                <a:spcPct val="80000"/>
              </a:lnSpc>
            </a:pPr>
            <a:r>
              <a:rPr lang="en-US" b="1" dirty="0">
                <a:solidFill>
                  <a:srgbClr val="B9FA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PHYS</a:t>
            </a:r>
            <a:r>
              <a:rPr lang="en-US" b="1" dirty="0">
                <a:solidFill>
                  <a:srgbClr val="B9FA00"/>
                </a:solidFill>
              </a:rPr>
              <a:t> </a:t>
            </a:r>
            <a:r>
              <a:rPr lang="en-US" b="1" dirty="0">
                <a:solidFill>
                  <a:srgbClr val="B9FA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427</a:t>
            </a:r>
            <a:r>
              <a:rPr lang="en-US" sz="2400" dirty="0"/>
              <a:t>-001</a:t>
            </a:r>
          </a:p>
          <a:p>
            <a:pPr algn="l" eaLnBrk="1" hangingPunct="1">
              <a:lnSpc>
                <a:spcPct val="80000"/>
              </a:lnSpc>
            </a:pPr>
            <a:r>
              <a:rPr lang="en-US" sz="2000" dirty="0"/>
              <a:t>MWF 	2:30 – 3:25 PM</a:t>
            </a:r>
          </a:p>
          <a:p>
            <a:pPr algn="l" eaLnBrk="1" hangingPunct="1">
              <a:lnSpc>
                <a:spcPct val="80000"/>
              </a:lnSpc>
            </a:pPr>
            <a:endParaRPr lang="en-US" sz="2000" dirty="0"/>
          </a:p>
        </p:txBody>
      </p:sp>
      <p:sp>
        <p:nvSpPr>
          <p:cNvPr id="205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676400" y="2568577"/>
            <a:ext cx="7315200" cy="1470025"/>
          </a:xfrm>
          <a:solidFill>
            <a:schemeClr val="accent1"/>
          </a:solidFill>
        </p:spPr>
        <p:txBody>
          <a:bodyPr>
            <a:noAutofit/>
          </a:bodyPr>
          <a:lstStyle/>
          <a:p>
            <a:pPr algn="l" eaLnBrk="1" fontAlgn="auto" hangingPunct="1">
              <a:spcAft>
                <a:spcPts val="0"/>
              </a:spcAft>
              <a:defRPr/>
            </a:pPr>
            <a:r>
              <a:rPr lang="en-US" sz="3600" dirty="0">
                <a:solidFill>
                  <a:schemeClr val="accent2">
                    <a:lumMod val="75000"/>
                  </a:schemeClr>
                </a:solidFill>
              </a:rPr>
              <a:t>Enroll for Spring ’23!</a:t>
            </a:r>
            <a:br>
              <a:rPr lang="en-US" sz="3600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US" sz="3600" dirty="0">
                <a:solidFill>
                  <a:schemeClr val="accent2">
                    <a:lumMod val="75000"/>
                  </a:schemeClr>
                </a:solidFill>
              </a:rPr>
              <a:t>Solid State physics</a:t>
            </a:r>
          </a:p>
        </p:txBody>
      </p:sp>
      <p:sp>
        <p:nvSpPr>
          <p:cNvPr id="2056" name="Text Box 16"/>
          <p:cNvSpPr txBox="1">
            <a:spLocks noChangeArrowheads="1"/>
          </p:cNvSpPr>
          <p:nvPr/>
        </p:nvSpPr>
        <p:spPr bwMode="auto">
          <a:xfrm>
            <a:off x="1752600" y="228600"/>
            <a:ext cx="3124200" cy="25853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25" tIns="45712" rIns="91425" bIns="45712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black"/>
                </a:solidFill>
                <a:latin typeface="Arial" charset="0"/>
              </a:rPr>
              <a:t>Required for </a:t>
            </a:r>
            <a:r>
              <a:rPr lang="en-US" dirty="0">
                <a:solidFill>
                  <a:srgbClr val="6585C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Applied Physics </a:t>
            </a:r>
            <a:r>
              <a:rPr lang="en-US" dirty="0">
                <a:solidFill>
                  <a:prstClr val="black"/>
                </a:solidFill>
                <a:latin typeface="Arial" charset="0"/>
              </a:rPr>
              <a:t>majors and </a:t>
            </a:r>
            <a:r>
              <a:rPr lang="en-US" dirty="0">
                <a:solidFill>
                  <a:srgbClr val="6585C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Physics Minors</a:t>
            </a:r>
            <a:r>
              <a:rPr lang="en-US" dirty="0">
                <a:solidFill>
                  <a:prstClr val="black"/>
                </a:solidFill>
                <a:latin typeface="Arial" charset="0"/>
              </a:rPr>
              <a:t>.  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  <a:latin typeface="Arial" charset="0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black"/>
                </a:solidFill>
                <a:latin typeface="Arial" charset="0"/>
              </a:rPr>
              <a:t>Offered every other Spring.  Take it now!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  <a:latin typeface="Arial" charset="0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  <a:latin typeface="Arial" charset="0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black"/>
                </a:solidFill>
                <a:latin typeface="Arial" charset="0"/>
              </a:rPr>
              <a:t>Take it as a </a:t>
            </a:r>
            <a:r>
              <a:rPr lang="en-US" b="1" cap="all" dirty="0">
                <a:ln w="9000" cmpd="sng">
                  <a:solidFill>
                    <a:srgbClr val="6585CF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6585CF">
                        <a:shade val="20000"/>
                        <a:satMod val="245000"/>
                      </a:srgbClr>
                    </a:gs>
                    <a:gs pos="43000">
                      <a:srgbClr val="6585CF">
                        <a:satMod val="255000"/>
                      </a:srgbClr>
                    </a:gs>
                    <a:gs pos="48000">
                      <a:srgbClr val="6585CF">
                        <a:shade val="85000"/>
                        <a:satMod val="255000"/>
                      </a:srgbClr>
                    </a:gs>
                    <a:gs pos="100000">
                      <a:srgbClr val="6585CF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Arial" charset="0"/>
              </a:rPr>
              <a:t>TECH Elective</a:t>
            </a:r>
            <a:r>
              <a:rPr lang="en-US" dirty="0">
                <a:solidFill>
                  <a:prstClr val="black"/>
                </a:solidFill>
                <a:latin typeface="Arial" charset="0"/>
              </a:rPr>
              <a:t>!</a:t>
            </a:r>
          </a:p>
        </p:txBody>
      </p:sp>
      <p:sp>
        <p:nvSpPr>
          <p:cNvPr id="2058" name="Rectangle 20"/>
          <p:cNvSpPr>
            <a:spLocks noChangeArrowheads="1"/>
          </p:cNvSpPr>
          <p:nvPr/>
        </p:nvSpPr>
        <p:spPr bwMode="auto">
          <a:xfrm rot="20090021">
            <a:off x="5478704" y="3841969"/>
            <a:ext cx="4298635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25" tIns="45712" rIns="91425" bIns="45712" anchor="ctr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4400" i="1" dirty="0">
                <a:solidFill>
                  <a:srgbClr val="6585CF">
                    <a:lumMod val="75000"/>
                  </a:srgbClr>
                </a:solidFill>
                <a:latin typeface="Rage Italic" pitchFamily="66" charset="0"/>
              </a:rPr>
              <a:t>the </a:t>
            </a:r>
            <a:r>
              <a:rPr lang="en-US" sz="5400" i="1" dirty="0">
                <a:solidFill>
                  <a:srgbClr val="A379BB">
                    <a:lumMod val="75000"/>
                  </a:srgbClr>
                </a:solidFill>
                <a:latin typeface="Giddyup Std" pitchFamily="50" charset="0"/>
              </a:rPr>
              <a:t>stuff</a:t>
            </a:r>
            <a:r>
              <a:rPr lang="en-US" sz="5400" i="1" dirty="0">
                <a:solidFill>
                  <a:srgbClr val="6585CF">
                    <a:lumMod val="75000"/>
                  </a:srgbClr>
                </a:solidFill>
                <a:latin typeface="Rage Italic" pitchFamily="66" charset="0"/>
              </a:rPr>
              <a:t> </a:t>
            </a:r>
            <a:r>
              <a:rPr lang="en-US" sz="4400" i="1" dirty="0">
                <a:solidFill>
                  <a:srgbClr val="6585CF">
                    <a:lumMod val="75000"/>
                  </a:srgbClr>
                </a:solidFill>
                <a:latin typeface="Rage Italic" pitchFamily="66" charset="0"/>
              </a:rPr>
              <a:t>of life</a:t>
            </a:r>
          </a:p>
        </p:txBody>
      </p:sp>
      <p:sp>
        <p:nvSpPr>
          <p:cNvPr id="14" name="Rectangle 13"/>
          <p:cNvSpPr/>
          <p:nvPr/>
        </p:nvSpPr>
        <p:spPr>
          <a:xfrm>
            <a:off x="7792959" y="1236899"/>
            <a:ext cx="1905000" cy="646315"/>
          </a:xfrm>
          <a:prstGeom prst="rect">
            <a:avLst/>
          </a:prstGeom>
        </p:spPr>
        <p:txBody>
          <a:bodyPr wrap="square" lIns="91425" tIns="45712" rIns="91425" bIns="45712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black"/>
                </a:solidFill>
                <a:latin typeface="Arial" charset="0"/>
              </a:rPr>
              <a:t>Apply it toward a </a:t>
            </a:r>
            <a:r>
              <a:rPr lang="en-US" dirty="0">
                <a:solidFill>
                  <a:srgbClr val="6585C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materials minor</a:t>
            </a:r>
            <a:r>
              <a:rPr lang="en-US" dirty="0">
                <a:solidFill>
                  <a:prstClr val="black"/>
                </a:solidFill>
                <a:latin typeface="Arial" charset="0"/>
              </a:rPr>
              <a:t>!</a:t>
            </a:r>
          </a:p>
        </p:txBody>
      </p:sp>
      <p:grpSp>
        <p:nvGrpSpPr>
          <p:cNvPr id="42" name="Group 41"/>
          <p:cNvGrpSpPr/>
          <p:nvPr/>
        </p:nvGrpSpPr>
        <p:grpSpPr>
          <a:xfrm>
            <a:off x="5257800" y="304800"/>
            <a:ext cx="2083526" cy="2209800"/>
            <a:chOff x="3200400" y="4419600"/>
            <a:chExt cx="2514600" cy="2667000"/>
          </a:xfrm>
        </p:grpSpPr>
        <p:pic>
          <p:nvPicPr>
            <p:cNvPr id="2" name="Picture 14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724400" y="4419600"/>
              <a:ext cx="952500" cy="14287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3" name="Picture 1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3200400" y="5562600"/>
              <a:ext cx="1143000" cy="1524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32" name="Picture 3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3200400" y="4419600"/>
              <a:ext cx="1143000" cy="7524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33" name="Picture 5"/>
            <p:cNvPicPr>
              <a:picLocks noChangeAspect="1" noChangeArrowheads="1"/>
            </p:cNvPicPr>
            <p:nvPr/>
          </p:nvPicPr>
          <p:blipFill>
            <a:blip r:embed="rId6"/>
            <a:srcRect l="81612" t="59060" r="5290" b="11409"/>
            <a:stretch>
              <a:fillRect/>
            </a:stretch>
          </p:blipFill>
          <p:spPr bwMode="auto">
            <a:xfrm>
              <a:off x="4724400" y="6248400"/>
              <a:ext cx="990600" cy="838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grpSp>
        <p:nvGrpSpPr>
          <p:cNvPr id="43" name="Group 42"/>
          <p:cNvGrpSpPr/>
          <p:nvPr/>
        </p:nvGrpSpPr>
        <p:grpSpPr>
          <a:xfrm>
            <a:off x="1863287" y="4572000"/>
            <a:ext cx="1946715" cy="1905000"/>
            <a:chOff x="0" y="4400550"/>
            <a:chExt cx="2667000" cy="2609850"/>
          </a:xfrm>
        </p:grpSpPr>
        <p:pic>
          <p:nvPicPr>
            <p:cNvPr id="26" name="Picture 5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0" y="5695950"/>
              <a:ext cx="1295400" cy="1295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29" name="Picture 6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1066800" y="4400550"/>
              <a:ext cx="1600200" cy="10849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31" name="Picture 4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1805297" y="5619750"/>
              <a:ext cx="861703" cy="13906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39" name="Picture 7"/>
            <p:cNvPicPr>
              <a:picLocks noChangeAspect="1" noChangeArrowheads="1"/>
            </p:cNvPicPr>
            <p:nvPr/>
          </p:nvPicPr>
          <p:blipFill>
            <a:blip r:embed="rId10"/>
            <a:srcRect l="67245" r="17492"/>
            <a:stretch>
              <a:fillRect/>
            </a:stretch>
          </p:blipFill>
          <p:spPr bwMode="auto">
            <a:xfrm>
              <a:off x="0" y="4408738"/>
              <a:ext cx="838200" cy="906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grpSp>
        <p:nvGrpSpPr>
          <p:cNvPr id="45" name="Group 44"/>
          <p:cNvGrpSpPr/>
          <p:nvPr/>
        </p:nvGrpSpPr>
        <p:grpSpPr>
          <a:xfrm>
            <a:off x="9753602" y="1981200"/>
            <a:ext cx="735221" cy="4495800"/>
            <a:chOff x="4204390" y="2362200"/>
            <a:chExt cx="735221" cy="4495800"/>
          </a:xfrm>
        </p:grpSpPr>
        <p:pic>
          <p:nvPicPr>
            <p:cNvPr id="24" name="Picture 7"/>
            <p:cNvPicPr>
              <a:picLocks noChangeAspect="1" noChangeArrowheads="1"/>
            </p:cNvPicPr>
            <p:nvPr/>
          </p:nvPicPr>
          <p:blipFill>
            <a:blip r:embed="rId10"/>
            <a:srcRect r="78377"/>
            <a:stretch>
              <a:fillRect/>
            </a:stretch>
          </p:blipFill>
          <p:spPr bwMode="auto">
            <a:xfrm>
              <a:off x="4228204" y="2362200"/>
              <a:ext cx="687593" cy="5247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27" name="Picture 7"/>
            <p:cNvPicPr>
              <a:picLocks noChangeAspect="1" noChangeArrowheads="1"/>
            </p:cNvPicPr>
            <p:nvPr/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4252586" y="5429129"/>
              <a:ext cx="638828" cy="6433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34" name="Picture 3"/>
            <p:cNvPicPr>
              <a:picLocks noChangeAspect="1" noChangeArrowheads="1"/>
            </p:cNvPicPr>
            <p:nvPr/>
          </p:nvPicPr>
          <p:blipFill>
            <a:blip r:embed="rId12" cstate="print"/>
            <a:srcRect/>
            <a:stretch>
              <a:fillRect/>
            </a:stretch>
          </p:blipFill>
          <p:spPr bwMode="auto">
            <a:xfrm>
              <a:off x="4204390" y="6269579"/>
              <a:ext cx="735221" cy="5884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36" name="Picture 4"/>
            <p:cNvPicPr>
              <a:picLocks noChangeAspect="1" noChangeArrowheads="1"/>
            </p:cNvPicPr>
            <p:nvPr/>
          </p:nvPicPr>
          <p:blipFill>
            <a:blip r:embed="rId13" cstate="print"/>
            <a:srcRect/>
            <a:stretch>
              <a:fillRect/>
            </a:stretch>
          </p:blipFill>
          <p:spPr bwMode="auto">
            <a:xfrm>
              <a:off x="4221438" y="3862873"/>
              <a:ext cx="701124" cy="5109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37" name="Picture 18"/>
            <p:cNvPicPr>
              <a:picLocks noChangeAspect="1" noChangeArrowheads="1"/>
            </p:cNvPicPr>
            <p:nvPr/>
          </p:nvPicPr>
          <p:blipFill>
            <a:blip r:embed="rId14" cstate="print"/>
            <a:srcRect l="12817" t="10596" r="12817" b="15232"/>
            <a:stretch>
              <a:fillRect/>
            </a:stretch>
          </p:blipFill>
          <p:spPr bwMode="auto">
            <a:xfrm>
              <a:off x="4281095" y="3084003"/>
              <a:ext cx="581810" cy="58180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40" name="Picture 7"/>
            <p:cNvPicPr>
              <a:picLocks noChangeAspect="1" noChangeArrowheads="1"/>
            </p:cNvPicPr>
            <p:nvPr/>
          </p:nvPicPr>
          <p:blipFill>
            <a:blip r:embed="rId10"/>
            <a:srcRect l="54626" r="31784"/>
            <a:stretch>
              <a:fillRect/>
            </a:stretch>
          </p:blipFill>
          <p:spPr bwMode="auto">
            <a:xfrm>
              <a:off x="4299763" y="4570921"/>
              <a:ext cx="544475" cy="6611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pic>
        <p:nvPicPr>
          <p:cNvPr id="47" name="Picture 46" descr="looking up.jpg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162802" y="5943600"/>
            <a:ext cx="630159" cy="5334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C7FA33FF-088D-4F16-95A2-2C64D353DE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A376EFB1-01CF-419F-ABF1-2AF02BBFC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604" y="0"/>
            <a:ext cx="6141396" cy="6858000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FF9DEA15-78BD-4750-AA18-B9F28A6D5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604" y="0"/>
            <a:ext cx="4319042" cy="6858000"/>
          </a:xfrm>
          <a:custGeom>
            <a:avLst/>
            <a:gdLst>
              <a:gd name="connsiteX0" fmla="*/ 0 w 4319042"/>
              <a:gd name="connsiteY0" fmla="*/ 0 h 6858000"/>
              <a:gd name="connsiteX1" fmla="*/ 1142888 w 4319042"/>
              <a:gd name="connsiteY1" fmla="*/ 0 h 6858000"/>
              <a:gd name="connsiteX2" fmla="*/ 4319042 w 4319042"/>
              <a:gd name="connsiteY2" fmla="*/ 6858000 h 6858000"/>
              <a:gd name="connsiteX3" fmla="*/ 0 w 43190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9042" h="6858000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66B319-2BE9-7044-BBBB-5A12A066F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9024" y="640263"/>
            <a:ext cx="5114839" cy="1344975"/>
          </a:xfrm>
        </p:spPr>
        <p:txBody>
          <a:bodyPr>
            <a:normAutofit/>
          </a:bodyPr>
          <a:lstStyle/>
          <a:p>
            <a:r>
              <a:rPr lang="en-US" sz="4000"/>
              <a:t>Upcoming Courses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640A8F5-26D6-EF4B-AD0C-0C0D41001D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522" t="9483" r="52114" b="2862"/>
          <a:stretch/>
        </p:blipFill>
        <p:spPr>
          <a:xfrm>
            <a:off x="481584" y="484632"/>
            <a:ext cx="2770591" cy="2770632"/>
          </a:xfrm>
          <a:prstGeom prst="rect">
            <a:avLst/>
          </a:prstGeom>
        </p:spPr>
      </p:pic>
      <p:pic>
        <p:nvPicPr>
          <p:cNvPr id="5" name="Picture 4" descr="/Users/toddzimmerman/Downloads/ShopforFiberOptics.jpg">
            <a:extLst>
              <a:ext uri="{FF2B5EF4-FFF2-40B4-BE49-F238E27FC236}">
                <a16:creationId xmlns:a16="http://schemas.microsoft.com/office/drawing/2014/main" id="{F0D6E731-77DE-3B48-82F6-FAC40679FE37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50" r="13349" b="-1"/>
          <a:stretch/>
        </p:blipFill>
        <p:spPr bwMode="auto">
          <a:xfrm>
            <a:off x="481584" y="3447287"/>
            <a:ext cx="3249408" cy="2770632"/>
          </a:xfrm>
          <a:prstGeom prst="rect">
            <a:avLst/>
          </a:prstGeom>
          <a:noFill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6BCB38-6DDC-734F-8951-4737F3DEEC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8619" y="2121763"/>
            <a:ext cx="5128773" cy="3773010"/>
          </a:xfrm>
        </p:spPr>
        <p:txBody>
          <a:bodyPr>
            <a:normAutofit/>
          </a:bodyPr>
          <a:lstStyle/>
          <a:p>
            <a:endParaRPr lang="en-US" sz="1700"/>
          </a:p>
          <a:p>
            <a:pPr marL="0" indent="0">
              <a:buNone/>
            </a:pPr>
            <a:r>
              <a:rPr lang="en-US" sz="1700" b="1"/>
              <a:t>Summer 2023</a:t>
            </a:r>
          </a:p>
          <a:p>
            <a:r>
              <a:rPr lang="en-US" sz="1700"/>
              <a:t>University Physics II (PHYS-282)</a:t>
            </a:r>
          </a:p>
          <a:p>
            <a:pPr marL="0" indent="0">
              <a:buNone/>
            </a:pPr>
            <a:endParaRPr lang="en-US" sz="1700"/>
          </a:p>
          <a:p>
            <a:pPr marL="0" indent="0">
              <a:buNone/>
            </a:pPr>
            <a:r>
              <a:rPr lang="en-US" sz="1700" b="1"/>
              <a:t>Fall 2023</a:t>
            </a:r>
          </a:p>
          <a:p>
            <a:r>
              <a:rPr lang="en-US" sz="1700"/>
              <a:t>Applied Optics and Photonics(PHYS-335)</a:t>
            </a:r>
          </a:p>
          <a:p>
            <a:endParaRPr lang="en-US" sz="1700"/>
          </a:p>
          <a:p>
            <a:pPr marL="0" indent="0">
              <a:buNone/>
            </a:pPr>
            <a:r>
              <a:rPr lang="en-US" sz="1700" b="1"/>
              <a:t>Spring 2024</a:t>
            </a:r>
          </a:p>
          <a:p>
            <a:r>
              <a:rPr lang="en-US" sz="1700"/>
              <a:t>Intro to Research Methods in Physics(PHYS-139)</a:t>
            </a:r>
          </a:p>
          <a:p>
            <a:r>
              <a:rPr lang="en-US" sz="1700"/>
              <a:t>Advanced Physics Lab (PHYS-439)</a:t>
            </a:r>
          </a:p>
        </p:txBody>
      </p:sp>
    </p:spTree>
    <p:extLst>
      <p:ext uri="{BB962C8B-B14F-4D97-AF65-F5344CB8AC3E}">
        <p14:creationId xmlns:p14="http://schemas.microsoft.com/office/powerpoint/2010/main" val="38405711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Apex">
  <a:themeElements>
    <a:clrScheme name="Apex">
      <a:dk1>
        <a:sysClr val="windowText" lastClr="000000"/>
      </a:dk1>
      <a:lt1>
        <a:sysClr val="window" lastClr="FFFFFF"/>
      </a:lt1>
      <a:dk2>
        <a:srgbClr val="69676D"/>
      </a:dk2>
      <a:lt2>
        <a:srgbClr val="C9C2D1"/>
      </a:lt2>
      <a:accent1>
        <a:srgbClr val="CEB966"/>
      </a:accent1>
      <a:accent2>
        <a:srgbClr val="9CB084"/>
      </a:accent2>
      <a:accent3>
        <a:srgbClr val="6BB1C9"/>
      </a:accent3>
      <a:accent4>
        <a:srgbClr val="6585CF"/>
      </a:accent4>
      <a:accent5>
        <a:srgbClr val="7E6BC9"/>
      </a:accent5>
      <a:accent6>
        <a:srgbClr val="A379BB"/>
      </a:accent6>
      <a:hlink>
        <a:srgbClr val="410082"/>
      </a:hlink>
      <a:folHlink>
        <a:srgbClr val="932968"/>
      </a:folHlink>
    </a:clrScheme>
    <a:fontScheme name="Apex">
      <a:majorFont>
        <a:latin typeface="Lucida Sans"/>
        <a:ea typeface=""/>
        <a:cs typeface=""/>
        <a:font script="Grek" typeface="Arial"/>
        <a:font script="Cyrl" typeface="Arial"/>
        <a:font script="Jpan" typeface="HG丸ｺﾞｼｯｸM-PRO"/>
        <a:font script="Hang" typeface="휴먼옛체"/>
        <a:font script="Hans" typeface="黑体"/>
        <a:font script="Hant" typeface="微軟正黑體"/>
        <a:font script="Arab" typeface="Tahoma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Book Antiqua"/>
        <a:ea typeface=""/>
        <a:cs typeface=""/>
        <a:font script="Grek" typeface="Times New Roman"/>
        <a:font script="Cyrl" typeface="Times New Roman"/>
        <a:font script="Jpan" typeface="HG明朝B"/>
        <a:font script="Hang" typeface="돋움"/>
        <a:font script="Hans" typeface="宋体"/>
        <a:font script="Hant" typeface="新細明體"/>
        <a:font script="Arab" typeface="Times New Roman"/>
        <a:font script="Hebr" typeface="David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Apex">
      <a:fillStyleLst>
        <a:solidFill>
          <a:schemeClr val="phClr"/>
        </a:solidFill>
        <a:gradFill rotWithShape="1">
          <a:gsLst>
            <a:gs pos="20000">
              <a:schemeClr val="phClr">
                <a:tint val="9000"/>
              </a:schemeClr>
            </a:gs>
            <a:gs pos="100000">
              <a:schemeClr val="phClr">
                <a:tint val="70000"/>
                <a:satMod val="100000"/>
              </a:schemeClr>
            </a:gs>
          </a:gsLst>
          <a:path path="circle">
            <a:fillToRect l="-15000" t="-15000" r="115000" b="115000"/>
          </a:path>
        </a:gradFill>
        <a:gradFill rotWithShape="1">
          <a:gsLst>
            <a:gs pos="0">
              <a:schemeClr val="phClr">
                <a:shade val="60000"/>
              </a:schemeClr>
            </a:gs>
            <a:gs pos="33000">
              <a:schemeClr val="phClr">
                <a:tint val="86500"/>
              </a:schemeClr>
            </a:gs>
            <a:gs pos="46750">
              <a:schemeClr val="phClr">
                <a:tint val="71000"/>
                <a:satMod val="112000"/>
              </a:schemeClr>
            </a:gs>
            <a:gs pos="53000">
              <a:schemeClr val="phClr">
                <a:tint val="71000"/>
                <a:satMod val="112000"/>
              </a:schemeClr>
            </a:gs>
            <a:gs pos="68000">
              <a:schemeClr val="phClr">
                <a:tint val="86000"/>
              </a:schemeClr>
            </a:gs>
            <a:gs pos="100000">
              <a:schemeClr val="phClr">
                <a:shade val="60000"/>
              </a:schemeClr>
            </a:gs>
          </a:gsLst>
          <a:lin ang="8350000" scaled="1"/>
        </a:gradFill>
      </a:fillStyleLst>
      <a:lnStyleLst>
        <a:ln w="9525" cap="flat" cmpd="sng" algn="ctr">
          <a:solidFill>
            <a:schemeClr val="phClr">
              <a:shade val="48000"/>
              <a:satMod val="11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130000" dist="101600" dir="2700000" algn="tl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100000"/>
            </a:lightRig>
          </a:scene3d>
          <a:sp3d>
            <a:bevelT w="508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r="10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3000"/>
                <a:satMod val="110000"/>
              </a:schemeClr>
              <a:schemeClr val="phClr">
                <a:tint val="60000"/>
                <a:satMod val="425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3706</TotalTime>
  <Words>537</Words>
  <Application>Microsoft Macintosh PowerPoint</Application>
  <PresentationFormat>Widescreen</PresentationFormat>
  <Paragraphs>97</Paragraphs>
  <Slides>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</vt:i4>
      </vt:variant>
    </vt:vector>
  </HeadingPairs>
  <TitlesOfParts>
    <vt:vector size="19" baseType="lpstr">
      <vt:lpstr>Arial</vt:lpstr>
      <vt:lpstr>Book Antiqua</vt:lpstr>
      <vt:lpstr>Calibri</vt:lpstr>
      <vt:lpstr>Calibri Light</vt:lpstr>
      <vt:lpstr>Giddyup Std</vt:lpstr>
      <vt:lpstr>Lucida Sans</vt:lpstr>
      <vt:lpstr>Rage Italic</vt:lpstr>
      <vt:lpstr>Wingdings</vt:lpstr>
      <vt:lpstr>Wingdings 2</vt:lpstr>
      <vt:lpstr>Wingdings 3</vt:lpstr>
      <vt:lpstr>Office Theme</vt:lpstr>
      <vt:lpstr>Apex</vt:lpstr>
      <vt:lpstr>Engineering 3-2 Programs  3 years at one school 2 years at an engineering school Dual Degree in Physics and Engineering</vt:lpstr>
      <vt:lpstr>Jobs for Bachelor’s Degrees in Physics (without engineering degree!) </vt:lpstr>
      <vt:lpstr>Physics at UW-Stout</vt:lpstr>
      <vt:lpstr>Physics Minor</vt:lpstr>
      <vt:lpstr>Quantum Mechanics</vt:lpstr>
      <vt:lpstr>Enroll for Spring ’23! Solid State physics</vt:lpstr>
      <vt:lpstr>Upcoming Courses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 is your dream job?  Where do you want to work?</dc:title>
  <dc:creator>Zimmerman, Todd</dc:creator>
  <cp:lastModifiedBy>Zimmerman, Todd</cp:lastModifiedBy>
  <cp:revision>9</cp:revision>
  <dcterms:created xsi:type="dcterms:W3CDTF">2020-10-08T15:25:34Z</dcterms:created>
  <dcterms:modified xsi:type="dcterms:W3CDTF">2022-10-24T23:55:22Z</dcterms:modified>
</cp:coreProperties>
</file>